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44" r:id="rId1"/>
  </p:sldMasterIdLst>
  <p:notesMasterIdLst>
    <p:notesMasterId r:id="rId34"/>
  </p:notesMasterIdLst>
  <p:sldIdLst>
    <p:sldId id="302" r:id="rId2"/>
    <p:sldId id="298" r:id="rId3"/>
    <p:sldId id="271" r:id="rId4"/>
    <p:sldId id="256" r:id="rId5"/>
    <p:sldId id="257" r:id="rId6"/>
    <p:sldId id="258" r:id="rId7"/>
    <p:sldId id="260" r:id="rId8"/>
    <p:sldId id="261" r:id="rId9"/>
    <p:sldId id="262" r:id="rId10"/>
    <p:sldId id="301" r:id="rId11"/>
    <p:sldId id="264" r:id="rId12"/>
    <p:sldId id="273" r:id="rId13"/>
    <p:sldId id="266" r:id="rId14"/>
    <p:sldId id="267" r:id="rId15"/>
    <p:sldId id="268" r:id="rId16"/>
    <p:sldId id="270" r:id="rId17"/>
    <p:sldId id="277" r:id="rId18"/>
    <p:sldId id="282" r:id="rId19"/>
    <p:sldId id="283" r:id="rId20"/>
    <p:sldId id="285" r:id="rId21"/>
    <p:sldId id="278" r:id="rId22"/>
    <p:sldId id="279" r:id="rId23"/>
    <p:sldId id="280" r:id="rId24"/>
    <p:sldId id="281" r:id="rId25"/>
    <p:sldId id="288" r:id="rId26"/>
    <p:sldId id="289" r:id="rId27"/>
    <p:sldId id="290" r:id="rId28"/>
    <p:sldId id="291" r:id="rId29"/>
    <p:sldId id="296" r:id="rId30"/>
    <p:sldId id="300" r:id="rId31"/>
    <p:sldId id="294" r:id="rId32"/>
    <p:sldId id="295" r:id="rId3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2029" autoAdjust="0"/>
  </p:normalViewPr>
  <p:slideViewPr>
    <p:cSldViewPr>
      <p:cViewPr varScale="1">
        <p:scale>
          <a:sx n="64" d="100"/>
          <a:sy n="64" d="100"/>
        </p:scale>
        <p:origin x="14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428FBB4-2C08-481A-B2F7-9DD6C7C61A63}" type="datetimeFigureOut">
              <a:rPr lang="ar-IQ" smtClean="0"/>
              <a:pPr/>
              <a:t>04/05/1444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99A88A4-B691-4389-8F7E-04D51AF48F87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04/05/1444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04/05/1444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04/05/1444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04/05/1444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04/05/1444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04/05/1444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04/05/1444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04/05/1444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04/05/1444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04/05/1444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04/05/1444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04/05/1444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Alkenes and Alkynes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</a:rPr>
              <a:t>Dr.Entissar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Alshaway</a:t>
            </a:r>
            <a:endParaRPr lang="ar-IQ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1712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4322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b="1" dirty="0"/>
              <a:t>Alkenyl group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2200" dirty="0"/>
              <a:t>Alkenyl group is obtained by removing one hydrogen atom from an alkene. IUPAC name of the alkenyl group is given by replacing -ne of parent alkene with -</a:t>
            </a:r>
            <a:r>
              <a:rPr lang="en-US" sz="2200" dirty="0" err="1"/>
              <a:t>yl</a:t>
            </a:r>
            <a:r>
              <a:rPr lang="en-US" sz="2200" dirty="0"/>
              <a:t>. The carbon with free valence is always numbered first</a:t>
            </a:r>
          </a:p>
        </p:txBody>
      </p:sp>
      <p:pic>
        <p:nvPicPr>
          <p:cNvPr id="8" name="عنصر نائب للمحتوى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717032"/>
            <a:ext cx="8106906" cy="1848108"/>
          </a:xfrm>
        </p:spPr>
      </p:pic>
    </p:spTree>
    <p:extLst>
      <p:ext uri="{BB962C8B-B14F-4D97-AF65-F5344CB8AC3E}">
        <p14:creationId xmlns:p14="http://schemas.microsoft.com/office/powerpoint/2010/main" val="106175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 </a:t>
            </a:r>
            <a:br>
              <a:rPr lang="en-US" dirty="0" smtClean="0"/>
            </a:br>
            <a:r>
              <a:rPr lang="en-US" b="1" dirty="0" smtClean="0"/>
              <a:t>Preparation of alkenes: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algn="l">
              <a:buNone/>
            </a:pPr>
            <a:r>
              <a:rPr lang="en-US" b="1" dirty="0" smtClean="0">
                <a:solidFill>
                  <a:srgbClr val="FF0000"/>
                </a:solidFill>
              </a:rPr>
              <a:t>1-Dehydration of alcohol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The dehydration reaction of alcohols to generate </a:t>
            </a:r>
            <a:r>
              <a:rPr lang="en-US" dirty="0" err="1" smtClean="0"/>
              <a:t>alkene</a:t>
            </a:r>
            <a:r>
              <a:rPr lang="en-US" dirty="0" smtClean="0"/>
              <a:t> proceeds by heating the alcohols in the presence of a strong acid, such as sulfuric or phosphoric acid, at high temperatures. </a:t>
            </a:r>
          </a:p>
          <a:p>
            <a:pPr algn="l"/>
            <a:endParaRPr lang="ar-IQ" dirty="0"/>
          </a:p>
        </p:txBody>
      </p:sp>
      <p:pic>
        <p:nvPicPr>
          <p:cNvPr id="5" name="صورة 4" descr="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4437112"/>
            <a:ext cx="8125128" cy="24208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عنصر نائب للمحتوى 5" descr="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5" y="620712"/>
            <a:ext cx="8136904" cy="576061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algn="l">
              <a:buNone/>
            </a:pPr>
            <a:r>
              <a:rPr lang="en-US" dirty="0" smtClean="0"/>
              <a:t>stability of </a:t>
            </a:r>
            <a:r>
              <a:rPr lang="en-US" dirty="0" err="1" smtClean="0"/>
              <a:t>ter.carbonium</a:t>
            </a:r>
            <a:r>
              <a:rPr lang="en-US" dirty="0" smtClean="0"/>
              <a:t> ion will be more than the </a:t>
            </a:r>
            <a:r>
              <a:rPr lang="en-US" dirty="0" err="1" smtClean="0"/>
              <a:t>sec.carboonium</a:t>
            </a:r>
            <a:r>
              <a:rPr lang="en-US" dirty="0" smtClean="0"/>
              <a:t> ion and that will be more stable than primary.</a:t>
            </a:r>
          </a:p>
          <a:p>
            <a:pPr algn="l"/>
            <a:endParaRPr lang="en-US" dirty="0" smtClean="0"/>
          </a:p>
          <a:p>
            <a:pPr algn="l"/>
            <a:endParaRPr lang="ar-IQ" dirty="0"/>
          </a:p>
        </p:txBody>
      </p:sp>
      <p:pic>
        <p:nvPicPr>
          <p:cNvPr id="5" name="صورة 4" descr="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7072" y="2636912"/>
            <a:ext cx="8449855" cy="25922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95536" y="0"/>
            <a:ext cx="8748464" cy="155679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2-Dehydrohalogenation of alkyl </a:t>
            </a:r>
            <a:r>
              <a:rPr lang="en-US" b="1" dirty="0" err="1" smtClean="0">
                <a:solidFill>
                  <a:srgbClr val="FF0000"/>
                </a:solidFill>
              </a:rPr>
              <a:t>halids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algn="l">
              <a:buNone/>
            </a:pPr>
            <a:r>
              <a:rPr lang="en-US" dirty="0" smtClean="0"/>
              <a:t>Treatment of an alkyl halide with </a:t>
            </a:r>
            <a:r>
              <a:rPr lang="en-US" dirty="0" err="1" smtClean="0"/>
              <a:t>conc.strong</a:t>
            </a:r>
            <a:r>
              <a:rPr lang="en-US" dirty="0" smtClean="0"/>
              <a:t> </a:t>
            </a:r>
            <a:r>
              <a:rPr lang="en-US" dirty="0" err="1" smtClean="0"/>
              <a:t>base,such</a:t>
            </a:r>
            <a:r>
              <a:rPr lang="en-US" dirty="0" smtClean="0"/>
              <a:t> as solid KOH dissolved in ethanol, lead to elimination of HX and formation of alkene:</a:t>
            </a:r>
          </a:p>
        </p:txBody>
      </p:sp>
      <p:pic>
        <p:nvPicPr>
          <p:cNvPr id="4" name="صورة 3" descr="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3317851"/>
            <a:ext cx="8352928" cy="28083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3-Redaction of alkyne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lnSpcReduction="10000"/>
          </a:bodyPr>
          <a:lstStyle/>
          <a:p>
            <a:pPr algn="l">
              <a:buNone/>
            </a:pPr>
            <a:r>
              <a:rPr lang="en-US" sz="2800" dirty="0" smtClean="0"/>
              <a:t>Alkynes can  be reduced to alkenes using palladium </a:t>
            </a:r>
            <a:r>
              <a:rPr lang="en-US" sz="2800" dirty="0"/>
              <a:t>supported over CaCO3​ or BaSO4​ and partially poisoned by addition of </a:t>
            </a:r>
            <a:r>
              <a:rPr lang="en-US" sz="2800" dirty="0" smtClean="0"/>
              <a:t>Sulphur </a:t>
            </a:r>
            <a:r>
              <a:rPr lang="en-US" sz="2800" dirty="0"/>
              <a:t>or </a:t>
            </a:r>
            <a:r>
              <a:rPr lang="en-US" sz="2800" dirty="0" err="1"/>
              <a:t>quinoline</a:t>
            </a:r>
            <a:r>
              <a:rPr lang="en-US" sz="2800" dirty="0"/>
              <a:t> predominantly gives </a:t>
            </a:r>
            <a:r>
              <a:rPr lang="en-US" sz="2800" dirty="0" smtClean="0"/>
              <a:t>cis-alkenes which known as </a:t>
            </a:r>
            <a:r>
              <a:rPr lang="en-US" sz="2800" dirty="0" err="1" smtClean="0"/>
              <a:t>Lindlars</a:t>
            </a:r>
            <a:r>
              <a:rPr lang="en-US" sz="2800" dirty="0" smtClean="0"/>
              <a:t> reduction . Alkynes can also be reduced to trans-alkenes with sodium in liquid ammonia which is called Birch reduction </a:t>
            </a:r>
          </a:p>
          <a:p>
            <a:pPr algn="l">
              <a:buNone/>
            </a:pPr>
            <a:endParaRPr lang="en-US" sz="4000" dirty="0" smtClean="0"/>
          </a:p>
          <a:p>
            <a:pPr algn="l">
              <a:buNone/>
            </a:pPr>
            <a:r>
              <a:rPr lang="en-US" sz="4000" dirty="0" smtClean="0"/>
              <a:t/>
            </a:r>
            <a:br>
              <a:rPr lang="en-US" sz="4000" dirty="0" smtClean="0"/>
            </a:br>
            <a:endParaRPr lang="ar-IQ" sz="4000" dirty="0" smtClean="0"/>
          </a:p>
          <a:p>
            <a:pPr algn="l">
              <a:buNone/>
            </a:pPr>
            <a:endParaRPr lang="ar-IQ" dirty="0" smtClean="0"/>
          </a:p>
          <a:p>
            <a:pPr algn="l"/>
            <a:endParaRPr lang="ar-IQ" dirty="0"/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3861048"/>
            <a:ext cx="6624736" cy="2376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Reaction of alkenes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85860"/>
            <a:ext cx="8472518" cy="4840303"/>
          </a:xfrm>
        </p:spPr>
        <p:txBody>
          <a:bodyPr/>
          <a:lstStyle/>
          <a:p>
            <a:pPr algn="l">
              <a:buNone/>
            </a:pPr>
            <a:r>
              <a:rPr lang="en-US" b="1" dirty="0" smtClean="0"/>
              <a:t>Addition reaction </a:t>
            </a:r>
          </a:p>
          <a:p>
            <a:pPr algn="l">
              <a:buNone/>
            </a:pPr>
            <a:r>
              <a:rPr lang="en-US" b="1" dirty="0" smtClean="0">
                <a:solidFill>
                  <a:srgbClr val="FF0000"/>
                </a:solidFill>
              </a:rPr>
              <a:t>1-</a:t>
            </a:r>
            <a:r>
              <a:rPr lang="en-US" b="1" dirty="0">
                <a:solidFill>
                  <a:srgbClr val="FF0000"/>
                </a:solidFill>
              </a:rPr>
              <a:t> Addition of hydrogen 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  <a:r>
              <a:rPr lang="en-US" b="1" dirty="0" smtClean="0">
                <a:solidFill>
                  <a:srgbClr val="FF0000"/>
                </a:solidFill>
              </a:rPr>
              <a:t>H2</a:t>
            </a:r>
          </a:p>
          <a:p>
            <a:pPr algn="l">
              <a:buNone/>
            </a:pPr>
            <a:r>
              <a:rPr lang="en-US" sz="2800" dirty="0" smtClean="0"/>
              <a:t>Is the  addition of hydrogen  H-H (H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) to </a:t>
            </a:r>
            <a:r>
              <a:rPr lang="en-US" sz="2800" dirty="0" smtClean="0"/>
              <a:t>a carbon-carbon </a:t>
            </a:r>
            <a:r>
              <a:rPr lang="en-US" sz="2800" dirty="0" smtClean="0"/>
              <a:t>double bond ( π-bond )to give an  alkane.  The reaction must </a:t>
            </a:r>
            <a:r>
              <a:rPr lang="en-US" sz="2800" dirty="0" smtClean="0"/>
              <a:t>be catalyzed </a:t>
            </a:r>
            <a:r>
              <a:rPr lang="en-US" sz="2800" dirty="0" smtClean="0"/>
              <a:t>by metals such as Pd, Pt, Rh, and Ni.</a:t>
            </a:r>
          </a:p>
          <a:p>
            <a:pPr algn="l"/>
            <a:endParaRPr lang="en-US" dirty="0"/>
          </a:p>
        </p:txBody>
      </p:sp>
      <p:pic>
        <p:nvPicPr>
          <p:cNvPr id="4" name="صورة 3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4149080"/>
            <a:ext cx="7920879" cy="20882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2-Electrophilic trans addition of halogen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pPr algn="l">
              <a:buNone/>
            </a:pPr>
            <a:r>
              <a:rPr lang="en-US" dirty="0" smtClean="0"/>
              <a:t>Halogens can act as electrophiles to attack a double bond in </a:t>
            </a:r>
            <a:r>
              <a:rPr lang="en-US" dirty="0" smtClean="0"/>
              <a:t>a </a:t>
            </a:r>
            <a:r>
              <a:rPr lang="en-US" dirty="0" err="1" smtClean="0"/>
              <a:t>lkene</a:t>
            </a:r>
            <a:r>
              <a:rPr lang="en-US" dirty="0" smtClean="0"/>
              <a:t>. Double bond represents a region of electron density and therefore functions as a </a:t>
            </a:r>
            <a:r>
              <a:rPr lang="en-US" dirty="0" err="1" smtClean="0"/>
              <a:t>nucleophile</a:t>
            </a:r>
            <a:r>
              <a:rPr lang="en-US" dirty="0" smtClean="0"/>
              <a:t>. How is it possible for a halogen to obtain positive charge to be an </a:t>
            </a:r>
            <a:r>
              <a:rPr lang="en-US" dirty="0" err="1" smtClean="0"/>
              <a:t>electrophile</a:t>
            </a:r>
            <a:r>
              <a:rPr lang="en-US" dirty="0" smtClean="0"/>
              <a:t>?</a:t>
            </a:r>
          </a:p>
          <a:p>
            <a:pPr algn="l">
              <a:buNone/>
            </a:pPr>
            <a:endParaRPr lang="en-US" dirty="0" smtClean="0"/>
          </a:p>
          <a:p>
            <a:pPr algn="l"/>
            <a:endParaRPr lang="ar-IQ" dirty="0"/>
          </a:p>
        </p:txBody>
      </p:sp>
      <p:pic>
        <p:nvPicPr>
          <p:cNvPr id="4" name="صورة 3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4653136"/>
            <a:ext cx="7992888" cy="22048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3-</a:t>
            </a:r>
            <a:r>
              <a:rPr lang="en-US" b="1" dirty="0" smtClean="0">
                <a:solidFill>
                  <a:srgbClr val="FF0000"/>
                </a:solidFill>
              </a:rPr>
              <a:t>Adition </a:t>
            </a:r>
            <a:r>
              <a:rPr lang="en-US" b="1" dirty="0" smtClean="0">
                <a:solidFill>
                  <a:srgbClr val="FF0000"/>
                </a:solidFill>
              </a:rPr>
              <a:t>of </a:t>
            </a:r>
            <a:r>
              <a:rPr lang="en-US" b="1" dirty="0" err="1" smtClean="0">
                <a:solidFill>
                  <a:srgbClr val="FF0000"/>
                </a:solidFill>
              </a:rPr>
              <a:t>Hx</a:t>
            </a:r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</a:rPr>
              <a:t>hydrohalogenation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sz="3600" dirty="0" smtClean="0"/>
              <a:t>The hydrogen of the HX is add to the carbon of the double bond containing the greatest number of hydrogen .This rule is called </a:t>
            </a:r>
            <a:r>
              <a:rPr lang="en-US" sz="3600" dirty="0" err="1" smtClean="0"/>
              <a:t>Markownikoff</a:t>
            </a:r>
            <a:r>
              <a:rPr lang="en-US" sz="3600" dirty="0" smtClean="0"/>
              <a:t> rule.</a:t>
            </a:r>
          </a:p>
          <a:p>
            <a:pPr algn="l">
              <a:buNone/>
            </a:pPr>
            <a:endParaRPr lang="en-US" sz="3600" dirty="0" smtClean="0"/>
          </a:p>
          <a:p>
            <a:pPr algn="l"/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548680"/>
            <a:ext cx="7056784" cy="576063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Learning objectives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 rtl="0">
              <a:buNone/>
            </a:pPr>
            <a:r>
              <a:rPr lang="en-US" b="1" dirty="0" smtClean="0"/>
              <a:t>Alkenes (</a:t>
            </a:r>
            <a:r>
              <a:rPr lang="en-US" b="1" dirty="0" err="1" smtClean="0"/>
              <a:t>olefine</a:t>
            </a:r>
            <a:r>
              <a:rPr lang="en-US" b="1" dirty="0" smtClean="0"/>
              <a:t>)</a:t>
            </a:r>
            <a:endParaRPr lang="en-US" dirty="0" smtClean="0"/>
          </a:p>
          <a:p>
            <a:pPr algn="l" rtl="0"/>
            <a:r>
              <a:rPr lang="en-US" dirty="0" smtClean="0"/>
              <a:t>IUPAC Rules of nomenclature of alkenes</a:t>
            </a:r>
          </a:p>
          <a:p>
            <a:pPr algn="l" rtl="0"/>
            <a:r>
              <a:rPr lang="en-US" dirty="0" smtClean="0"/>
              <a:t>Reactions</a:t>
            </a:r>
          </a:p>
          <a:p>
            <a:pPr algn="l" rtl="0"/>
            <a:r>
              <a:rPr lang="en-US" dirty="0" smtClean="0"/>
              <a:t>Preparations.</a:t>
            </a:r>
          </a:p>
          <a:p>
            <a:pPr algn="l" rtl="0">
              <a:buNone/>
            </a:pPr>
            <a:endParaRPr lang="en-US" dirty="0" smtClean="0"/>
          </a:p>
          <a:p>
            <a:pPr algn="l" rtl="0"/>
            <a:r>
              <a:rPr lang="en-US" b="1" dirty="0" smtClean="0"/>
              <a:t>Alkynes (Acetylenes)</a:t>
            </a:r>
            <a:endParaRPr lang="en-US" dirty="0" smtClean="0"/>
          </a:p>
          <a:p>
            <a:pPr algn="l" rtl="0"/>
            <a:r>
              <a:rPr lang="en-US" dirty="0" smtClean="0"/>
              <a:t>IUPAC system of nomenclature of alkynes</a:t>
            </a:r>
          </a:p>
          <a:p>
            <a:pPr algn="l" rtl="0"/>
            <a:r>
              <a:rPr lang="en-US" dirty="0" smtClean="0"/>
              <a:t>Preparation</a:t>
            </a:r>
          </a:p>
          <a:p>
            <a:pPr algn="l" rtl="0"/>
            <a:r>
              <a:rPr lang="en-US" dirty="0" smtClean="0"/>
              <a:t>Reactions</a:t>
            </a:r>
          </a:p>
          <a:p>
            <a:pPr algn="l" rtl="0"/>
            <a:r>
              <a:rPr lang="en-US" dirty="0" smtClean="0"/>
              <a:t>Qualitative tests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4-</a:t>
            </a:r>
            <a:r>
              <a:rPr lang="en-US" b="1" dirty="0" smtClean="0">
                <a:solidFill>
                  <a:srgbClr val="FF0000"/>
                </a:solidFill>
              </a:rPr>
              <a:t>Addition </a:t>
            </a:r>
            <a:r>
              <a:rPr lang="en-US" b="1" dirty="0" smtClean="0">
                <a:solidFill>
                  <a:srgbClr val="FF0000"/>
                </a:solidFill>
              </a:rPr>
              <a:t>of water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The addition of water  to the alkenes ,called hydration ,required the presence of a strong acid catalyst such as sulfuric acid or phosphoric acid</a:t>
            </a:r>
          </a:p>
          <a:p>
            <a:pPr algn="l">
              <a:buNone/>
            </a:pPr>
            <a:endParaRPr lang="en-US" dirty="0" smtClean="0"/>
          </a:p>
          <a:p>
            <a:pPr algn="l"/>
            <a:endParaRPr lang="ar-IQ" dirty="0"/>
          </a:p>
        </p:txBody>
      </p:sp>
      <p:pic>
        <p:nvPicPr>
          <p:cNvPr id="4" name="صورة 3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3861048"/>
            <a:ext cx="7560839" cy="27363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Oxidation reaction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b="1" dirty="0" smtClean="0">
                <a:solidFill>
                  <a:srgbClr val="FF0000"/>
                </a:solidFill>
              </a:rPr>
              <a:t>Oxidation </a:t>
            </a:r>
            <a:r>
              <a:rPr lang="en-US" b="1" dirty="0">
                <a:solidFill>
                  <a:srgbClr val="FF0000"/>
                </a:solidFill>
              </a:rPr>
              <a:t>of alkenes by KmnO4: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Alkenes </a:t>
            </a:r>
            <a:r>
              <a:rPr lang="en-US" dirty="0" smtClean="0"/>
              <a:t>react with cold dilute  alkaline potassium permanganate solution to form 1,2-diols called </a:t>
            </a:r>
            <a:r>
              <a:rPr lang="en-US" dirty="0" err="1" smtClean="0"/>
              <a:t>glycols.The</a:t>
            </a:r>
            <a:r>
              <a:rPr lang="en-US" dirty="0" smtClean="0"/>
              <a:t> glycols contain two –OH groups on adjacent carbon atoms .This reaction of addition of two hydroxyl groups to each end of double bond is called hydroxylation of the double bond.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476672"/>
            <a:ext cx="7992888" cy="576064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algn="l">
              <a:buNone/>
            </a:pPr>
            <a:r>
              <a:rPr lang="en-US" dirty="0" smtClean="0"/>
              <a:t>A hot acidic solution of KmnO4 is </a:t>
            </a:r>
            <a:r>
              <a:rPr lang="en-US" dirty="0" err="1" smtClean="0"/>
              <a:t>astrong</a:t>
            </a:r>
            <a:r>
              <a:rPr lang="en-US" dirty="0" smtClean="0"/>
              <a:t> oxidizing reagent that breaks both bonds of the double bond .The product s formed depended on the structure of the </a:t>
            </a:r>
            <a:r>
              <a:rPr lang="en-US" dirty="0" err="1" smtClean="0"/>
              <a:t>orginal</a:t>
            </a:r>
            <a:r>
              <a:rPr lang="en-US" dirty="0" smtClean="0"/>
              <a:t> </a:t>
            </a:r>
            <a:r>
              <a:rPr lang="en-US" dirty="0" err="1" smtClean="0"/>
              <a:t>alkene</a:t>
            </a:r>
            <a:endParaRPr lang="en-US" dirty="0" smtClean="0"/>
          </a:p>
          <a:p>
            <a:pPr algn="l"/>
            <a:endParaRPr lang="ar-IQ" dirty="0"/>
          </a:p>
        </p:txBody>
      </p:sp>
      <p:pic>
        <p:nvPicPr>
          <p:cNvPr id="5" name="صورة 4" descr="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3068960"/>
            <a:ext cx="7920880" cy="31683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3a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548681"/>
            <a:ext cx="7776864" cy="554461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908721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Alkynes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755576" y="1052736"/>
            <a:ext cx="7632848" cy="5472608"/>
          </a:xfrm>
        </p:spPr>
        <p:txBody>
          <a:bodyPr>
            <a:normAutofit/>
          </a:bodyPr>
          <a:lstStyle/>
          <a:p>
            <a:pPr marL="223838" indent="-223838" algn="l"/>
            <a:r>
              <a:rPr lang="en-US" sz="2400" b="1" dirty="0" smtClean="0"/>
              <a:t>Alkynes contain a carbon—carbon triple bond.</a:t>
            </a:r>
          </a:p>
          <a:p>
            <a:pPr marL="223838" indent="-223838" algn="l"/>
            <a:r>
              <a:rPr lang="en-US" sz="2400" b="1" dirty="0" smtClean="0">
                <a:solidFill>
                  <a:schemeClr val="accent2"/>
                </a:solidFill>
              </a:rPr>
              <a:t>Terminal alkynes</a:t>
            </a:r>
            <a:r>
              <a:rPr lang="en-US" sz="2400" b="1" dirty="0" smtClean="0"/>
              <a:t> have the triple bond at the end of the carbon chain so that a hydrogen atom is directly bonded to a carbon atom of the triple bond.</a:t>
            </a:r>
          </a:p>
          <a:p>
            <a:pPr marL="223838" indent="-223838" algn="l"/>
            <a:r>
              <a:rPr lang="en-US" sz="2400" b="1" dirty="0" smtClean="0">
                <a:solidFill>
                  <a:schemeClr val="accent2"/>
                </a:solidFill>
              </a:rPr>
              <a:t>Internal alkynes</a:t>
            </a:r>
            <a:r>
              <a:rPr lang="en-US" sz="2400" b="1" dirty="0" smtClean="0"/>
              <a:t> have a carbon atom bonded to each carbon atom of the triple bond.</a:t>
            </a:r>
          </a:p>
          <a:p>
            <a:pPr marL="223838" indent="-223838" algn="l"/>
            <a:r>
              <a:rPr lang="en-US" sz="2400" b="1" dirty="0" smtClean="0"/>
              <a:t>An </a:t>
            </a:r>
            <a:r>
              <a:rPr lang="en-US" sz="2400" b="1" dirty="0" err="1" smtClean="0"/>
              <a:t>alkyne</a:t>
            </a:r>
            <a:r>
              <a:rPr lang="en-US" sz="2400" b="1" dirty="0" smtClean="0"/>
              <a:t> has the </a:t>
            </a:r>
            <a:r>
              <a:rPr lang="en-US" sz="2400" b="1" dirty="0" smtClean="0">
                <a:solidFill>
                  <a:schemeClr val="accent2"/>
                </a:solidFill>
              </a:rPr>
              <a:t>general molecular formulaC</a:t>
            </a:r>
            <a:r>
              <a:rPr lang="en-US" sz="2400" b="1" baseline="-25000" dirty="0" smtClean="0">
                <a:solidFill>
                  <a:schemeClr val="accent2"/>
                </a:solidFill>
              </a:rPr>
              <a:t>n</a:t>
            </a:r>
            <a:r>
              <a:rPr lang="en-US" sz="2400" b="1" dirty="0" smtClean="0">
                <a:solidFill>
                  <a:schemeClr val="accent2"/>
                </a:solidFill>
              </a:rPr>
              <a:t>H</a:t>
            </a:r>
            <a:r>
              <a:rPr lang="en-US" sz="2400" b="1" baseline="-25000" dirty="0" smtClean="0">
                <a:solidFill>
                  <a:schemeClr val="accent2"/>
                </a:solidFill>
              </a:rPr>
              <a:t>2n-2</a:t>
            </a:r>
            <a:r>
              <a:rPr lang="en-US" sz="2400" b="1" dirty="0" smtClean="0"/>
              <a:t>, giving it four fewer </a:t>
            </a:r>
            <a:r>
              <a:rPr lang="en-US" sz="2400" b="1" dirty="0" err="1" smtClean="0"/>
              <a:t>hydrogens</a:t>
            </a:r>
            <a:r>
              <a:rPr lang="en-US" sz="2400" b="1" dirty="0" smtClean="0"/>
              <a:t> than the maximum possible for the number of carbons present. </a:t>
            </a:r>
            <a:r>
              <a:rPr lang="en-US" sz="2400" b="1" dirty="0" smtClean="0">
                <a:solidFill>
                  <a:schemeClr val="accent2"/>
                </a:solidFill>
              </a:rPr>
              <a:t>Thus, the triple bond introduces two degrees of </a:t>
            </a:r>
            <a:r>
              <a:rPr lang="en-US" sz="2400" b="1" dirty="0" err="1" smtClean="0">
                <a:solidFill>
                  <a:schemeClr val="accent2"/>
                </a:solidFill>
              </a:rPr>
              <a:t>unsaturation</a:t>
            </a:r>
            <a:r>
              <a:rPr lang="en-US" sz="2400" b="1" dirty="0" smtClean="0"/>
              <a:t>.</a:t>
            </a:r>
          </a:p>
          <a:p>
            <a:pPr marL="223838" indent="-223838" algn="l"/>
            <a:endParaRPr lang="en-US" sz="2400" b="1" dirty="0"/>
          </a:p>
        </p:txBody>
      </p:sp>
      <p:pic>
        <p:nvPicPr>
          <p:cNvPr id="4" name="صورة 3" descr="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230" y="4653136"/>
            <a:ext cx="9101770" cy="19442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solidFill>
                  <a:srgbClr val="FF0000"/>
                </a:solidFill>
              </a:rPr>
              <a:t>Preparation of alkynes</a:t>
            </a:r>
            <a:br>
              <a:rPr lang="en-US" sz="3600" b="1" dirty="0" smtClean="0">
                <a:solidFill>
                  <a:srgbClr val="FF0000"/>
                </a:solidFill>
              </a:rPr>
            </a:br>
            <a:r>
              <a:rPr lang="en-US" sz="3600" b="1" dirty="0" smtClean="0">
                <a:solidFill>
                  <a:srgbClr val="FF0000"/>
                </a:solidFill>
              </a:rPr>
              <a:t>1-</a:t>
            </a:r>
            <a:r>
              <a:rPr lang="en-US" sz="3200" b="1" dirty="0" smtClean="0">
                <a:solidFill>
                  <a:srgbClr val="FF0000"/>
                </a:solidFill>
              </a:rPr>
              <a:t>Dehydrohalogenation:</a:t>
            </a:r>
            <a:r>
              <a:rPr lang="en-US" sz="3600" b="1" dirty="0" smtClean="0">
                <a:solidFill>
                  <a:srgbClr val="FF0000"/>
                </a:solidFill>
              </a:rPr>
              <a:t>-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marL="223838" indent="-223838" algn="l">
              <a:spcBef>
                <a:spcPct val="15000"/>
              </a:spcBef>
              <a:buNone/>
            </a:pPr>
            <a:r>
              <a:rPr lang="en-US" sz="2400" dirty="0" smtClean="0"/>
              <a:t>alkynes are prepared by elimination reactions. A strong base removes two equivalents of HX from a vicinal or </a:t>
            </a:r>
            <a:r>
              <a:rPr lang="en-US" sz="2400" dirty="0" err="1" smtClean="0"/>
              <a:t>geminal</a:t>
            </a:r>
            <a:r>
              <a:rPr lang="en-US" sz="2400" dirty="0" smtClean="0"/>
              <a:t> dihalide to yield an alkyne through two successive E2 elimination reactions.</a:t>
            </a:r>
          </a:p>
          <a:p>
            <a:pPr marL="223838" indent="-223838" algn="l">
              <a:spcBef>
                <a:spcPct val="15000"/>
              </a:spcBef>
              <a:buNone/>
            </a:pPr>
            <a:endParaRPr lang="en-US" sz="2400" dirty="0" smtClean="0"/>
          </a:p>
          <a:p>
            <a:pPr marL="223838" indent="-223838" algn="l">
              <a:spcBef>
                <a:spcPct val="15000"/>
              </a:spcBef>
              <a:buNone/>
            </a:pPr>
            <a:endParaRPr lang="en-US" sz="2400" dirty="0"/>
          </a:p>
        </p:txBody>
      </p:sp>
      <p:sp>
        <p:nvSpPr>
          <p:cNvPr id="5" name="مستطيل 4"/>
          <p:cNvSpPr/>
          <p:nvPr/>
        </p:nvSpPr>
        <p:spPr>
          <a:xfrm>
            <a:off x="2286000" y="26903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3838" indent="-223838" algn="just">
              <a:spcBef>
                <a:spcPct val="15000"/>
              </a:spcBef>
              <a:buFontTx/>
              <a:buChar char="•"/>
            </a:pPr>
            <a:endParaRPr lang="en-US" dirty="0"/>
          </a:p>
        </p:txBody>
      </p:sp>
      <p:pic>
        <p:nvPicPr>
          <p:cNvPr id="6" name="صورة 5" descr="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9" y="3059668"/>
            <a:ext cx="8640959" cy="33437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</a:rPr>
              <a:t>2- </a:t>
            </a:r>
            <a:r>
              <a:rPr lang="en-US" dirty="0" err="1" smtClean="0">
                <a:latin typeface="Arial" pitchFamily="34" charset="0"/>
              </a:rPr>
              <a:t>Acetylis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lnSpc>
                <a:spcPct val="90000"/>
              </a:lnSpc>
              <a:buNone/>
            </a:pPr>
            <a:r>
              <a:rPr lang="en-US" dirty="0" smtClean="0"/>
              <a:t>Terminal alkynes are weak </a:t>
            </a:r>
            <a:r>
              <a:rPr lang="en-US" dirty="0" smtClean="0">
                <a:cs typeface="Arial" pitchFamily="34" charset="0"/>
              </a:rPr>
              <a:t>acids .Reaction of strong anhydrous bases with a terminal acetylene produces an </a:t>
            </a:r>
            <a:r>
              <a:rPr lang="en-US" b="1" dirty="0" err="1" smtClean="0">
                <a:cs typeface="Arial" pitchFamily="34" charset="0"/>
              </a:rPr>
              <a:t>acetylide</a:t>
            </a:r>
            <a:r>
              <a:rPr lang="en-US" b="1" dirty="0" smtClean="0">
                <a:cs typeface="Arial" pitchFamily="34" charset="0"/>
              </a:rPr>
              <a:t>  ion.</a:t>
            </a:r>
            <a:endParaRPr lang="en-US" dirty="0" smtClean="0">
              <a:cs typeface="Arial" pitchFamily="34" charset="0"/>
            </a:endParaRPr>
          </a:p>
          <a:p>
            <a:pPr algn="l">
              <a:lnSpc>
                <a:spcPct val="90000"/>
              </a:lnSpc>
            </a:pPr>
            <a:endParaRPr lang="en-US" dirty="0" smtClean="0">
              <a:cs typeface="Arial" pitchFamily="34" charset="0"/>
            </a:endParaRPr>
          </a:p>
        </p:txBody>
      </p:sp>
      <p:pic>
        <p:nvPicPr>
          <p:cNvPr id="4" name="صورة 3" descr="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9559" y="3140968"/>
            <a:ext cx="8208911" cy="20882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/>
          <a:lstStyle/>
          <a:p>
            <a:pPr algn="l">
              <a:lnSpc>
                <a:spcPct val="80000"/>
              </a:lnSpc>
              <a:buNone/>
            </a:pPr>
            <a:r>
              <a:rPr lang="en-US" dirty="0" err="1" smtClean="0"/>
              <a:t>Acetylide</a:t>
            </a:r>
            <a:r>
              <a:rPr lang="en-US" dirty="0" smtClean="0"/>
              <a:t> ions can react as </a:t>
            </a:r>
            <a:r>
              <a:rPr lang="en-US" dirty="0" err="1" smtClean="0"/>
              <a:t>nucleophiles</a:t>
            </a:r>
            <a:r>
              <a:rPr lang="en-US" dirty="0" smtClean="0"/>
              <a:t> as well as bases Reaction with a primary alkyl halide produces a hydrocarbon that contains carbons from both partners, providing a general route to larger alkynes</a:t>
            </a:r>
          </a:p>
          <a:p>
            <a:pPr algn="l">
              <a:lnSpc>
                <a:spcPct val="80000"/>
              </a:lnSpc>
            </a:pPr>
            <a:endParaRPr lang="en-US" dirty="0" smtClean="0"/>
          </a:p>
          <a:p>
            <a:pPr algn="l"/>
            <a:endParaRPr lang="ar-IQ" dirty="0"/>
          </a:p>
        </p:txBody>
      </p:sp>
      <p:pic>
        <p:nvPicPr>
          <p:cNvPr id="4" name="صورة 3" descr="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2132856"/>
            <a:ext cx="8424936" cy="43924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Uses of </a:t>
            </a:r>
            <a:r>
              <a:rPr lang="en-US" dirty="0" err="1" smtClean="0">
                <a:solidFill>
                  <a:srgbClr val="FF0000"/>
                </a:solidFill>
              </a:rPr>
              <a:t>acetylide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ions 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/>
          <a:lstStyle/>
          <a:p>
            <a:pPr marL="0" indent="0" algn="l">
              <a:spcBef>
                <a:spcPct val="15000"/>
              </a:spcBef>
              <a:buNone/>
            </a:pPr>
            <a:r>
              <a:rPr lang="en-US" dirty="0" smtClean="0"/>
              <a:t>1-Qualitative Test for terminal alkynes.</a:t>
            </a:r>
          </a:p>
          <a:p>
            <a:pPr marL="0" indent="0" algn="l">
              <a:spcBef>
                <a:spcPct val="15000"/>
              </a:spcBef>
              <a:buNone/>
            </a:pPr>
            <a:r>
              <a:rPr lang="en-US" dirty="0" smtClean="0"/>
              <a:t>2-Separation of a mixture of terminal and internal alkynes </a:t>
            </a:r>
          </a:p>
          <a:p>
            <a:pPr marL="0" indent="0" algn="l">
              <a:spcBef>
                <a:spcPct val="15000"/>
              </a:spcBef>
              <a:buNone/>
            </a:pPr>
            <a:r>
              <a:rPr lang="en-US" dirty="0" smtClean="0"/>
              <a:t>Terminal alkynes form a precipitate with Ag or Cu salts ,internal alkynes do not react  </a:t>
            </a:r>
          </a:p>
          <a:p>
            <a:pPr marL="0" indent="0" algn="l">
              <a:spcBef>
                <a:spcPct val="15000"/>
              </a:spcBef>
              <a:buNone/>
            </a:pPr>
            <a:r>
              <a:rPr lang="en-US" dirty="0" smtClean="0"/>
              <a:t>Reaction with Ag(NH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r>
              <a:rPr lang="en-US" baseline="-25000" dirty="0" smtClean="0"/>
              <a:t>2</a:t>
            </a:r>
            <a:r>
              <a:rPr lang="en-US" dirty="0" smtClean="0"/>
              <a:t>NO</a:t>
            </a:r>
            <a:r>
              <a:rPr lang="en-US" baseline="-25000" dirty="0" smtClean="0"/>
              <a:t>2</a:t>
            </a:r>
            <a:r>
              <a:rPr lang="en-US" dirty="0" smtClean="0"/>
              <a:t>:</a:t>
            </a:r>
          </a:p>
          <a:p>
            <a:pPr marL="179388" indent="-179388" algn="l">
              <a:spcBef>
                <a:spcPct val="15000"/>
              </a:spcBef>
              <a:buFontTx/>
              <a:buChar char="•"/>
            </a:pPr>
            <a:endParaRPr lang="en-US" dirty="0" smtClean="0"/>
          </a:p>
          <a:p>
            <a:pPr marL="179388" indent="-179388">
              <a:spcBef>
                <a:spcPct val="15000"/>
              </a:spcBef>
              <a:buNone/>
            </a:pPr>
            <a:endParaRPr lang="en-US" sz="2800" dirty="0">
              <a:cs typeface="Arial" pitchFamily="34" charset="0"/>
              <a:sym typeface="WP MathA" pitchFamily="2" charset="2"/>
            </a:endParaRPr>
          </a:p>
        </p:txBody>
      </p:sp>
      <p:pic>
        <p:nvPicPr>
          <p:cNvPr id="4" name="صورة 3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4581128"/>
            <a:ext cx="8146501" cy="2016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Alkenes</a:t>
            </a:r>
            <a:endParaRPr lang="ar-IQ" sz="4800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sz="3600" b="1" dirty="0" smtClean="0"/>
              <a:t>Alkenes are unsaturated hydrocarbons which contain one carbon–carbon double bond. </a:t>
            </a:r>
            <a:r>
              <a:rPr lang="en-US" sz="3600" b="1" dirty="0" smtClean="0">
                <a:latin typeface="Corbel" pitchFamily="34" charset="0"/>
              </a:rPr>
              <a:t>Alkenes are characterized by sp</a:t>
            </a:r>
            <a:r>
              <a:rPr lang="en-US" sz="3600" b="1" baseline="30000" dirty="0" smtClean="0">
                <a:latin typeface="Corbel" pitchFamily="34" charset="0"/>
              </a:rPr>
              <a:t>2</a:t>
            </a:r>
            <a:r>
              <a:rPr lang="en-US" sz="3600" b="1" dirty="0" smtClean="0">
                <a:latin typeface="Corbel" pitchFamily="34" charset="0"/>
              </a:rPr>
              <a:t>-hybridization and their double bond contains σ- and π-bonds.</a:t>
            </a:r>
          </a:p>
          <a:p>
            <a:pPr algn="l">
              <a:buNone/>
            </a:pPr>
            <a:r>
              <a:rPr lang="en-US" sz="3600" b="1" dirty="0" smtClean="0">
                <a:latin typeface="Corbel" pitchFamily="34" charset="0"/>
              </a:rPr>
              <a:t>General formula,</a:t>
            </a:r>
            <a:r>
              <a:rPr lang="en-US" sz="3600" b="1" dirty="0" smtClean="0">
                <a:solidFill>
                  <a:srgbClr val="FF0000"/>
                </a:solidFill>
                <a:latin typeface="Corbel" pitchFamily="34" charset="0"/>
              </a:rPr>
              <a:t>C</a:t>
            </a:r>
            <a:r>
              <a:rPr lang="en-US" b="1" dirty="0" smtClean="0">
                <a:solidFill>
                  <a:srgbClr val="FF0000"/>
                </a:solidFill>
                <a:latin typeface="Corbel" pitchFamily="34" charset="0"/>
              </a:rPr>
              <a:t>n</a:t>
            </a:r>
            <a:r>
              <a:rPr lang="en-US" sz="3600" b="1" dirty="0" smtClean="0">
                <a:solidFill>
                  <a:srgbClr val="FF0000"/>
                </a:solidFill>
                <a:latin typeface="Corbel" pitchFamily="34" charset="0"/>
              </a:rPr>
              <a:t>H</a:t>
            </a:r>
            <a:r>
              <a:rPr lang="en-US" b="1" dirty="0" smtClean="0">
                <a:solidFill>
                  <a:srgbClr val="FF0000"/>
                </a:solidFill>
                <a:latin typeface="Corbel" pitchFamily="34" charset="0"/>
              </a:rPr>
              <a:t>2n (n=2,3,---)</a:t>
            </a:r>
            <a:endParaRPr lang="ru-RU" sz="3600" b="1" dirty="0" smtClean="0">
              <a:solidFill>
                <a:srgbClr val="FF0000"/>
              </a:solidFill>
              <a:latin typeface="Corbel" pitchFamily="34" charset="0"/>
            </a:endParaRPr>
          </a:p>
          <a:p>
            <a:pPr algn="l"/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Reaction of alkynes</a:t>
            </a:r>
            <a:endParaRPr lang="ar-IQ" dirty="0"/>
          </a:p>
        </p:txBody>
      </p:sp>
      <p:pic>
        <p:nvPicPr>
          <p:cNvPr id="4" name="عنصر نائب للمحتوى 3" descr="1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412776"/>
            <a:ext cx="8229600" cy="504055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algn="l">
              <a:buNone/>
            </a:pPr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</a:rPr>
              <a:t> Oxidative Cleavage of Alkynes</a:t>
            </a:r>
          </a:p>
          <a:p>
            <a:pPr algn="l">
              <a:buNone/>
            </a:pPr>
            <a:r>
              <a:rPr lang="en-US" dirty="0" smtClean="0"/>
              <a:t>Strong oxidizing reagents (O</a:t>
            </a:r>
            <a:r>
              <a:rPr lang="en-US" baseline="-25000" dirty="0" smtClean="0"/>
              <a:t>3</a:t>
            </a:r>
            <a:r>
              <a:rPr lang="en-US" dirty="0" smtClean="0"/>
              <a:t> or KMnO</a:t>
            </a:r>
            <a:r>
              <a:rPr lang="en-US" baseline="-25000" dirty="0" smtClean="0"/>
              <a:t>4</a:t>
            </a:r>
            <a:r>
              <a:rPr lang="en-US" dirty="0" smtClean="0"/>
              <a:t>) cleave internal alkynes, producing two carboxylic acids</a:t>
            </a:r>
          </a:p>
          <a:p>
            <a:pPr algn="l">
              <a:buNone/>
            </a:pPr>
            <a:r>
              <a:rPr lang="en-US" dirty="0" smtClean="0"/>
              <a:t>Terminal alkynes are oxidized to a carboxylic acid and carbon dioxide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1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61415" y="548680"/>
            <a:ext cx="8021170" cy="561662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39552" y="620688"/>
            <a:ext cx="8136904" cy="5616624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Naming Alkenes 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1. Name the parent hydrocarbon by locating the longest carbon chain that contains the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double bond and name it according to the number of carbons with the suffix -</a:t>
            </a:r>
            <a:r>
              <a:rPr lang="en-US" b="1" dirty="0" err="1" smtClean="0">
                <a:solidFill>
                  <a:schemeClr val="tx1"/>
                </a:solidFill>
              </a:rPr>
              <a:t>ene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ar-IQ" dirty="0">
              <a:solidFill>
                <a:schemeClr val="tx1"/>
              </a:solidFill>
            </a:endParaRPr>
          </a:p>
        </p:txBody>
      </p:sp>
      <p:pic>
        <p:nvPicPr>
          <p:cNvPr id="5" name="صورة 4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3643314"/>
            <a:ext cx="8280919" cy="27146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algn="l">
              <a:buNone/>
            </a:pPr>
            <a:r>
              <a:rPr lang="en-US" sz="3600" dirty="0" smtClean="0"/>
              <a:t>2.A-  Number the carbons of the parent chain so the double bond carbons have the lowest possible numbers.</a:t>
            </a:r>
          </a:p>
          <a:p>
            <a:pPr algn="l"/>
            <a:endParaRPr lang="ar-IQ" dirty="0"/>
          </a:p>
        </p:txBody>
      </p:sp>
      <p:pic>
        <p:nvPicPr>
          <p:cNvPr id="4" name="صورة 3" descr="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3501008"/>
            <a:ext cx="7056784" cy="28083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algn="l">
              <a:buNone/>
            </a:pPr>
            <a:r>
              <a:rPr lang="en-US" dirty="0" smtClean="0"/>
              <a:t>B. If the double bond is equidistant from each end, number so the first substituent</a:t>
            </a:r>
          </a:p>
          <a:p>
            <a:pPr algn="l"/>
            <a:r>
              <a:rPr lang="en-US" dirty="0" smtClean="0"/>
              <a:t>has the lowest number</a:t>
            </a:r>
          </a:p>
          <a:p>
            <a:pPr algn="l"/>
            <a:endParaRPr lang="ar-IQ" dirty="0"/>
          </a:p>
        </p:txBody>
      </p:sp>
      <p:pic>
        <p:nvPicPr>
          <p:cNvPr id="4" name="صورة 3" descr="3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3068960"/>
            <a:ext cx="7272808" cy="28083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04664"/>
            <a:ext cx="8507288" cy="5721499"/>
          </a:xfrm>
        </p:spPr>
        <p:txBody>
          <a:bodyPr/>
          <a:lstStyle/>
          <a:p>
            <a:pPr algn="l">
              <a:buNone/>
            </a:pPr>
            <a:r>
              <a:rPr lang="en-US" dirty="0" smtClean="0"/>
              <a:t>3. If more than one double bond is present,</a:t>
            </a:r>
          </a:p>
          <a:p>
            <a:pPr algn="l">
              <a:buNone/>
            </a:pPr>
            <a:r>
              <a:rPr lang="en-US" dirty="0" smtClean="0"/>
              <a:t>indicate their position by using the number of the first carbon of each double bond and use the suffix -diene (for 2 double bonds), -</a:t>
            </a:r>
            <a:r>
              <a:rPr lang="en-US" dirty="0" err="1" smtClean="0"/>
              <a:t>triene</a:t>
            </a:r>
            <a:r>
              <a:rPr lang="en-US" dirty="0" smtClean="0"/>
              <a:t> (for 3 double bonds), -</a:t>
            </a:r>
            <a:r>
              <a:rPr lang="en-US" dirty="0" err="1" smtClean="0"/>
              <a:t>tetraene</a:t>
            </a:r>
            <a:r>
              <a:rPr lang="en-US" dirty="0" smtClean="0"/>
              <a:t> (for 4 double bonds), etc.</a:t>
            </a:r>
          </a:p>
          <a:p>
            <a:pPr algn="l">
              <a:buNone/>
            </a:pPr>
            <a:endParaRPr lang="ar-IQ" dirty="0"/>
          </a:p>
        </p:txBody>
      </p:sp>
      <p:pic>
        <p:nvPicPr>
          <p:cNvPr id="4" name="صورة 3" descr="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3861048"/>
            <a:ext cx="7560840" cy="25202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algn="l">
              <a:buNone/>
            </a:pPr>
            <a:r>
              <a:rPr lang="en-US" dirty="0" smtClean="0"/>
              <a:t>4. a. </a:t>
            </a:r>
            <a:r>
              <a:rPr lang="en-US" dirty="0" err="1" smtClean="0"/>
              <a:t>Cycloalkenes</a:t>
            </a:r>
            <a:r>
              <a:rPr lang="en-US" dirty="0" smtClean="0"/>
              <a:t> are named in a similar </a:t>
            </a:r>
            <a:r>
              <a:rPr lang="en-US" dirty="0" err="1" smtClean="0"/>
              <a:t>way.Number</a:t>
            </a:r>
            <a:r>
              <a:rPr lang="en-US" dirty="0" smtClean="0"/>
              <a:t> the </a:t>
            </a:r>
            <a:r>
              <a:rPr lang="en-US" dirty="0" err="1" smtClean="0"/>
              <a:t>cycloalkene</a:t>
            </a:r>
            <a:r>
              <a:rPr lang="en-US" dirty="0" smtClean="0"/>
              <a:t> so the double</a:t>
            </a:r>
          </a:p>
          <a:p>
            <a:pPr algn="l">
              <a:buNone/>
            </a:pPr>
            <a:r>
              <a:rPr lang="en-US" dirty="0" smtClean="0"/>
              <a:t>bond carbons get numbers 1 and 2, and the first substituent is the lowest possible number.</a:t>
            </a:r>
          </a:p>
          <a:p>
            <a:pPr algn="l">
              <a:buNone/>
            </a:pPr>
            <a:endParaRPr lang="ar-IQ" dirty="0"/>
          </a:p>
        </p:txBody>
      </p:sp>
      <p:pic>
        <p:nvPicPr>
          <p:cNvPr id="4" name="صورة 3" descr="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3212976"/>
            <a:ext cx="8496944" cy="30243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algn="l">
              <a:buNone/>
            </a:pPr>
            <a:r>
              <a:rPr lang="en-US" dirty="0" smtClean="0"/>
              <a:t>b. If there is a substituent on one of the double bond carbons, it gets number 1.</a:t>
            </a:r>
          </a:p>
          <a:p>
            <a:pPr algn="l"/>
            <a:endParaRPr lang="ar-IQ" dirty="0"/>
          </a:p>
        </p:txBody>
      </p:sp>
      <p:pic>
        <p:nvPicPr>
          <p:cNvPr id="4" name="صورة 3" descr="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3140969"/>
            <a:ext cx="7632848" cy="25202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761</TotalTime>
  <Words>805</Words>
  <Application>Microsoft Office PowerPoint</Application>
  <PresentationFormat>عرض على الشاشة (4:3)</PresentationFormat>
  <Paragraphs>73</Paragraphs>
  <Slides>32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32</vt:i4>
      </vt:variant>
    </vt:vector>
  </HeadingPairs>
  <TitlesOfParts>
    <vt:vector size="38" baseType="lpstr">
      <vt:lpstr>Arial</vt:lpstr>
      <vt:lpstr>Calibri</vt:lpstr>
      <vt:lpstr>Corbel</vt:lpstr>
      <vt:lpstr>Times New Roman</vt:lpstr>
      <vt:lpstr>WP MathA</vt:lpstr>
      <vt:lpstr>سمة Office</vt:lpstr>
      <vt:lpstr>Alkenes and Alkynes</vt:lpstr>
      <vt:lpstr>Learning objectives</vt:lpstr>
      <vt:lpstr>Alkenes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 Alkenyl group Alkenyl group is obtained by removing one hydrogen atom from an alkene. IUPAC name of the alkenyl group is given by replacing -ne of parent alkene with -yl. The carbon with free valence is always numbered first</vt:lpstr>
      <vt:lpstr>  Preparation of alkenes: </vt:lpstr>
      <vt:lpstr>عرض تقديمي في PowerPoint</vt:lpstr>
      <vt:lpstr>عرض تقديمي في PowerPoint</vt:lpstr>
      <vt:lpstr>2-Dehydrohalogenation of alkyl halids: </vt:lpstr>
      <vt:lpstr>3-Redaction of alkyne </vt:lpstr>
      <vt:lpstr> Reaction of alkenes</vt:lpstr>
      <vt:lpstr> 2-Electrophilic trans addition of halogen</vt:lpstr>
      <vt:lpstr>3-Adition of Hx(hydrohalogenation)</vt:lpstr>
      <vt:lpstr>عرض تقديمي في PowerPoint</vt:lpstr>
      <vt:lpstr>4-Addition of water</vt:lpstr>
      <vt:lpstr>Oxidation reaction </vt:lpstr>
      <vt:lpstr>عرض تقديمي في PowerPoint</vt:lpstr>
      <vt:lpstr>عرض تقديمي في PowerPoint</vt:lpstr>
      <vt:lpstr>عرض تقديمي في PowerPoint</vt:lpstr>
      <vt:lpstr>Alkynes</vt:lpstr>
      <vt:lpstr>Preparation of alkynes 1-Dehydrohalogenation:-</vt:lpstr>
      <vt:lpstr>2- Acetylis</vt:lpstr>
      <vt:lpstr>عرض تقديمي في PowerPoint</vt:lpstr>
      <vt:lpstr>Uses of acetylide ions </vt:lpstr>
      <vt:lpstr>Reaction of alkynes</vt:lpstr>
      <vt:lpstr> 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مركز الاعتماد</dc:creator>
  <cp:lastModifiedBy>DR.Ahmed Saker 2O14</cp:lastModifiedBy>
  <cp:revision>84</cp:revision>
  <dcterms:created xsi:type="dcterms:W3CDTF">2014-11-14T05:42:03Z</dcterms:created>
  <dcterms:modified xsi:type="dcterms:W3CDTF">2022-11-27T18:45:13Z</dcterms:modified>
</cp:coreProperties>
</file>